
<file path=[Content_Types].xml><?xml version="1.0" encoding="utf-8"?>
<Types xmlns="http://schemas.openxmlformats.org/package/2006/content-types">
  <Default Extension="png" ContentType="image/png"/>
  <Default Extension="mp3" ContentType="audio/mpe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0" r:id="rId6"/>
    <p:sldId id="262" r:id="rId7"/>
    <p:sldId id="264" r:id="rId8"/>
    <p:sldId id="259" r:id="rId9"/>
    <p:sldId id="266" r:id="rId10"/>
    <p:sldId id="267" r:id="rId11"/>
    <p:sldId id="268" r:id="rId12"/>
    <p:sldId id="269" r:id="rId13"/>
    <p:sldId id="270" r:id="rId1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3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50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/>
              <a:pPr>
                <a:defRPr/>
              </a:pPr>
              <a:t>16.04.2014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/>
              <a:pPr>
                <a:defRPr/>
              </a:pPr>
              <a:t>16.04.2014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/>
              <a:pPr>
                <a:defRPr/>
              </a:pPr>
              <a:t>16.04.2014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/>
              <a:pPr>
                <a:defRPr/>
              </a:pPr>
              <a:t>16.04.2014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/>
              <a:pPr>
                <a:defRPr/>
              </a:pPr>
              <a:t>16.04.2014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/>
              <a:pPr>
                <a:defRPr/>
              </a:pPr>
              <a:t>16.04.2014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/>
              <a:pPr>
                <a:defRPr/>
              </a:pPr>
              <a:t>16.04.2014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/>
              <a:pPr>
                <a:defRPr/>
              </a:pPr>
              <a:t>16.04.2014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/>
              <a:pPr>
                <a:defRPr/>
              </a:pPr>
              <a:t>16.04.2014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/>
              <a:pPr>
                <a:defRPr/>
              </a:pPr>
              <a:t>16.04.2014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/>
              <a:pPr>
                <a:defRPr/>
              </a:pPr>
              <a:t>16.04.2014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/>
              <a:pPr>
                <a:defRPr/>
              </a:pPr>
              <a:t>16.04.2014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6.pn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24.png"/><Relationship Id="rId5" Type="http://schemas.openxmlformats.org/officeDocument/2006/relationships/image" Target="../media/image6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9.gif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68.gif"/><Relationship Id="rId5" Type="http://schemas.openxmlformats.org/officeDocument/2006/relationships/image" Target="../media/image67.gif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1.wma"/><Relationship Id="rId16" Type="http://schemas.openxmlformats.org/officeDocument/2006/relationships/image" Target="../media/image16.png"/><Relationship Id="rId1" Type="http://schemas.microsoft.com/office/2007/relationships/media" Target="../media/media1.wma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12" Type="http://schemas.openxmlformats.org/officeDocument/2006/relationships/image" Target="../media/image24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image" Target="../media/image41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gif"/><Relationship Id="rId12" Type="http://schemas.openxmlformats.org/officeDocument/2006/relationships/image" Target="../media/image40.gif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11" Type="http://schemas.openxmlformats.org/officeDocument/2006/relationships/image" Target="../media/image39.gif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gif"/><Relationship Id="rId4" Type="http://schemas.openxmlformats.org/officeDocument/2006/relationships/image" Target="../media/image4.png"/><Relationship Id="rId9" Type="http://schemas.openxmlformats.org/officeDocument/2006/relationships/image" Target="../media/image37.gif"/><Relationship Id="rId14" Type="http://schemas.openxmlformats.org/officeDocument/2006/relationships/image" Target="../media/image4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13" Type="http://schemas.openxmlformats.org/officeDocument/2006/relationships/image" Target="../media/image51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gif"/><Relationship Id="rId12" Type="http://schemas.openxmlformats.org/officeDocument/2006/relationships/image" Target="../media/image50.gif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44.png"/><Relationship Id="rId11" Type="http://schemas.openxmlformats.org/officeDocument/2006/relationships/image" Target="../media/image49.gif"/><Relationship Id="rId5" Type="http://schemas.openxmlformats.org/officeDocument/2006/relationships/image" Target="../media/image24.png"/><Relationship Id="rId10" Type="http://schemas.openxmlformats.org/officeDocument/2006/relationships/image" Target="../media/image48.gif"/><Relationship Id="rId4" Type="http://schemas.openxmlformats.org/officeDocument/2006/relationships/image" Target="../media/image4.png"/><Relationship Id="rId9" Type="http://schemas.openxmlformats.org/officeDocument/2006/relationships/image" Target="../media/image4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4.gif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53.gif"/><Relationship Id="rId5" Type="http://schemas.openxmlformats.org/officeDocument/2006/relationships/image" Target="../media/image52.gif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4.png"/><Relationship Id="rId9" Type="http://schemas.openxmlformats.org/officeDocument/2006/relationships/image" Target="../media/image60.pn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357290" y="3887801"/>
            <a:ext cx="7358063" cy="1470025"/>
          </a:xfrm>
        </p:spPr>
        <p:txBody>
          <a:bodyPr/>
          <a:lstStyle/>
          <a:p>
            <a:r>
              <a:rPr lang="ru-RU" sz="5400" b="1" i="1" dirty="0" smtClean="0"/>
              <a:t>Дифференциация звуков </a:t>
            </a:r>
            <a:br>
              <a:rPr lang="ru-RU" sz="5400" b="1" i="1" dirty="0" smtClean="0"/>
            </a:br>
            <a:r>
              <a:rPr lang="ru-RU" sz="5400" b="1" i="1" dirty="0" smtClean="0"/>
              <a:t>з-ж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66" y="285728"/>
            <a:ext cx="7400925" cy="1785950"/>
          </a:xfrm>
        </p:spPr>
        <p:txBody>
          <a:bodyPr rtlCol="0">
            <a:norm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Учитель- логопед 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ru-RU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Бастракова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Л.А.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35579">
            <a:off x="-685707" y="1494366"/>
            <a:ext cx="6230579" cy="37444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53658">
            <a:off x="2836408" y="933939"/>
            <a:ext cx="7495002" cy="37654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908720"/>
            <a:ext cx="6012160" cy="5760640"/>
          </a:xfrm>
          <a:prstGeom prst="rect">
            <a:avLst/>
          </a:prstGeom>
        </p:spPr>
      </p:pic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6115050" cy="792088"/>
          </a:xfrm>
        </p:spPr>
        <p:txBody>
          <a:bodyPr/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Придумай предложение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328592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707904" y="1196752"/>
            <a:ext cx="36594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/>
              <a:t>Береза</a:t>
            </a:r>
          </a:p>
          <a:p>
            <a:r>
              <a:rPr lang="ru-RU" sz="4000" dirty="0"/>
              <a:t>       Жук</a:t>
            </a:r>
          </a:p>
        </p:txBody>
      </p:sp>
      <p:pic>
        <p:nvPicPr>
          <p:cNvPr id="2" name="Pesnya_pro_zhuka_-_Dobryy_zhuk_muzofon.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956376" y="5925725"/>
            <a:ext cx="609600" cy="60960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301208"/>
            <a:ext cx="10795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00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82 -0.22184 C 0.24809 -0.43905 0.12656 -0.62642 -0.03611 -0.63983 C -0.19132 -0.65556 -0.33663 -0.51029 -0.34635 -0.29979 C -0.35833 -0.10502 -0.2566 0.07634 -0.11076 0.08906 C 0.02222 0.099 0.14844 -0.02151 0.15833 -0.20241 C 0.16788 -0.36803 0.08281 -0.52302 -0.04045 -0.53574 C -0.15469 -0.54546 -0.26163 -0.44506 -0.26892 -0.29308 C -0.27604 -0.1573 -0.20816 -0.02429 -0.10642 -0.01804 C -0.01406 -0.00833 0.07309 -0.08536 0.08073 -0.20911 C 0.08542 -0.31922 0.0342 -0.42563 -0.04566 -0.43234 C -0.11597 -0.43905 -0.18628 -0.38075 -0.19132 -0.28638 C -0.19601 -0.20541 -0.15989 -0.12815 -0.10121 -0.12144 C -0.05278 -0.11474 -0.00173 -0.15059 0.0007 -0.21513 C 0.00538 -0.26764 -0.01406 -0.32223 -0.05035 -0.32894 C -0.07969 -0.32894 -0.10885 -0.31552 -0.11337 -0.28036 C -0.11597 -0.25769 -0.11076 -0.23456 -0.09653 -0.22484 C -0.08958 -0.22184 -0.08437 -0.22184 -0.07708 -0.22484 " pathEditMode="relative" rAng="0" ptsTypes="fffffffffffffffff">
                                      <p:cBhvr>
                                        <p:cTn id="12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40" y="-5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59832" y="1916832"/>
            <a:ext cx="2592288" cy="1569660"/>
          </a:xfrm>
          <a:prstGeom prst="rect">
            <a:avLst/>
          </a:prstGeom>
          <a:noFill/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УРА</a:t>
            </a:r>
            <a:endParaRPr lang="ru-RU" sz="9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 rot="20426948">
            <a:off x="604516" y="2734333"/>
            <a:ext cx="163384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ура</a:t>
            </a:r>
            <a:endParaRPr lang="ru-RU" sz="6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 rot="1819155">
            <a:off x="6729483" y="2877768"/>
            <a:ext cx="1944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rgbClr val="FF0000"/>
                </a:solidFill>
              </a:rPr>
              <a:t>ура</a:t>
            </a:r>
            <a:endParaRPr lang="ru-RU" sz="7200" dirty="0">
              <a:solidFill>
                <a:srgbClr val="FF0000"/>
              </a:solidFill>
            </a:endParaRPr>
          </a:p>
        </p:txBody>
      </p:sp>
      <p:pic>
        <p:nvPicPr>
          <p:cNvPr id="2" name="mf-quotPesenka-myshonkaquot-Kakoy-chudesnyy-den_33(muzofon.com)_mp3cut.foxcom.su_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8424" y="6081709"/>
            <a:ext cx="609600" cy="609600"/>
          </a:xfrm>
          <a:prstGeom prst="rect">
            <a:avLst/>
          </a:prstGeom>
        </p:spPr>
      </p:pic>
      <p:pic>
        <p:nvPicPr>
          <p:cNvPr id="14" name="Содержимое 13" descr="3.gif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96916" y="151886"/>
            <a:ext cx="8336066" cy="6272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multfilm-51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28660" y="2928934"/>
            <a:ext cx="4181475" cy="3457575"/>
          </a:xfrm>
          <a:prstGeom prst="rect">
            <a:avLst/>
          </a:prstGeom>
        </p:spPr>
      </p:pic>
      <p:pic>
        <p:nvPicPr>
          <p:cNvPr id="16" name="Рисунок 15" descr="eca048049b89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5215" y="4096601"/>
            <a:ext cx="2824617" cy="195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0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65448"/>
            <a:ext cx="6048672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4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43042" y="12858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642918"/>
            <a:ext cx="61143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Используемые источники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7224" y="1928802"/>
            <a:ext cx="51432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http://www.lenagold.ru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7224" y="2428868"/>
            <a:ext cx="57160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http://danalibmv.narod.ru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7224" y="3071810"/>
            <a:ext cx="44080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http://animashky.ru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004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28625" y="2000251"/>
            <a:ext cx="8229600" cy="564654"/>
          </a:xfrm>
        </p:spPr>
        <p:txBody>
          <a:bodyPr/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Цели:</a:t>
            </a: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>
          <a:xfrm>
            <a:off x="571500" y="2564904"/>
            <a:ext cx="8158163" cy="3989885"/>
          </a:xfrm>
        </p:spPr>
        <p:txBody>
          <a:bodyPr/>
          <a:lstStyle/>
          <a:p>
            <a:r>
              <a:rPr lang="ru-RU" sz="2000" dirty="0"/>
              <a:t>Коррекционно-образовательные:</a:t>
            </a:r>
          </a:p>
          <a:p>
            <a:r>
              <a:rPr lang="ru-RU" sz="2000" dirty="0" smtClean="0"/>
              <a:t>совершенствовать фонематические  представления (дифференциация </a:t>
            </a:r>
            <a:r>
              <a:rPr lang="ru-RU" sz="2000" dirty="0"/>
              <a:t>звуков [</a:t>
            </a:r>
            <a:r>
              <a:rPr lang="ru-RU" sz="2000" dirty="0" smtClean="0"/>
              <a:t>ж] и [</a:t>
            </a:r>
            <a:r>
              <a:rPr lang="ru-RU" sz="2000" dirty="0"/>
              <a:t>з] изолированно, в словах, в </a:t>
            </a:r>
            <a:r>
              <a:rPr lang="ru-RU" sz="2000" dirty="0" smtClean="0"/>
              <a:t>предложениях);</a:t>
            </a:r>
            <a:endParaRPr lang="ru-RU" sz="2000" dirty="0"/>
          </a:p>
          <a:p>
            <a:r>
              <a:rPr lang="ru-RU" sz="2000" dirty="0"/>
              <a:t> </a:t>
            </a:r>
            <a:r>
              <a:rPr lang="ru-RU" sz="2000" dirty="0" smtClean="0"/>
              <a:t>совершенствовать синтаксическую сторону речи</a:t>
            </a:r>
            <a:endParaRPr lang="ru-RU" sz="2000" dirty="0"/>
          </a:p>
          <a:p>
            <a:r>
              <a:rPr lang="ru-RU" sz="2000" dirty="0"/>
              <a:t>Коррекционно- развивающие:</a:t>
            </a:r>
          </a:p>
          <a:p>
            <a:r>
              <a:rPr lang="ru-RU" sz="2000" dirty="0" smtClean="0"/>
              <a:t>развивать диалогическую речь, речевой слух, зрительное восприятие  и внимание, артикуляционную, тонкую и общую моторику</a:t>
            </a:r>
            <a:endParaRPr lang="ru-RU" sz="2000" dirty="0"/>
          </a:p>
          <a:p>
            <a:r>
              <a:rPr lang="ru-RU" sz="2000" dirty="0"/>
              <a:t>Коррекционно- воспитательные</a:t>
            </a:r>
            <a:r>
              <a:rPr lang="ru-RU" sz="2000" dirty="0" smtClean="0"/>
              <a:t>:</a:t>
            </a:r>
          </a:p>
          <a:p>
            <a:r>
              <a:rPr lang="ru-RU" sz="2000" smtClean="0"/>
              <a:t>формировать навыки сотрудничества</a:t>
            </a:r>
            <a:r>
              <a:rPr lang="ru-RU" sz="2000" dirty="0" smtClean="0"/>
              <a:t>, доброжелательности, взаимопонимания.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15050" cy="850106"/>
          </a:xfrm>
        </p:spPr>
        <p:txBody>
          <a:bodyPr/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Артикуляция звуков з - ж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4" y="988291"/>
            <a:ext cx="1296144" cy="1854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68760"/>
            <a:ext cx="1320302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274935" y="3986653"/>
            <a:ext cx="521841" cy="72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933056"/>
            <a:ext cx="576063" cy="828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535" y="2365334"/>
            <a:ext cx="11906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05" y="2924944"/>
            <a:ext cx="15795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2843025"/>
            <a:ext cx="1030287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880" y="5432886"/>
            <a:ext cx="60325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92" y="5155074"/>
            <a:ext cx="132238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87773">
            <a:off x="1102493" y="5155073"/>
            <a:ext cx="132238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35" y="4972511"/>
            <a:ext cx="1816100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155073"/>
            <a:ext cx="10112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925" y="4852019"/>
            <a:ext cx="162242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%D0%98z-mul_tfil_ma-Masha-i-medved_-Pyat_-minut-polet-normal_nyy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8100392" y="6214128"/>
            <a:ext cx="432048" cy="4320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Характеристика звука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204864"/>
            <a:ext cx="1286367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31196" y="1988840"/>
            <a:ext cx="1116013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027" y="2492896"/>
            <a:ext cx="1116013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31381"/>
            <a:ext cx="1060450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437731"/>
            <a:ext cx="1011237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476645"/>
            <a:ext cx="864095" cy="905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9" y="3476645"/>
            <a:ext cx="864095" cy="905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H="1">
            <a:off x="7721045" y="2800871"/>
            <a:ext cx="288032" cy="48411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589240"/>
            <a:ext cx="808220" cy="964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382294"/>
            <a:ext cx="813857" cy="971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 flipH="1">
            <a:off x="1403648" y="5589240"/>
            <a:ext cx="1368152" cy="86409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475656" y="5589240"/>
            <a:ext cx="1440160" cy="86409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644008" y="1916832"/>
            <a:ext cx="0" cy="494116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mul_tik-Ot-ulybki-minus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8172400" y="5843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3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Пожужжим-позвеним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04864"/>
            <a:ext cx="1585097" cy="871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112" y="2623069"/>
            <a:ext cx="11461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020" y="2238642"/>
            <a:ext cx="1238250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737139"/>
            <a:ext cx="1322387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630769"/>
            <a:ext cx="127476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913" y="5013176"/>
            <a:ext cx="12985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897287"/>
            <a:ext cx="12192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897287"/>
            <a:ext cx="1285875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detskaya-prikol_naya-pesenka-Rzhaka-Pro-zhivotnyh-i-zvuki-kotorye-oni-izdayut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8172400" y="5987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9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0.069 0.25 0.125 L 0.25 0.25 E" pathEditMode="relative" ptsTypes="">
                                      <p:cBhvr>
                                        <p:cTn id="1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22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31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6468E-6 L -0.45608 0.4230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13" y="211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5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1536E-6 L 0.62639 -0.356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19" y="-178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046 L 0.10955 0.04002 C 0.13264 0.04904 0.16702 0.0539 0.20278 0.0539 C 0.24358 0.0539 0.27622 0.04904 0.29931 0.04002 L 0.40903 0.00046 " pathEditMode="relative" rAng="0" ptsTypes="FffFF">
                                      <p:cBhvr>
                                        <p:cTn id="74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51" y="26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3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94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15050" cy="850106"/>
          </a:xfrm>
        </p:spPr>
        <p:txBody>
          <a:bodyPr/>
          <a:lstStyle/>
          <a:p>
            <a:r>
              <a:rPr lang="ru-RU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ХудоЖник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муЗыкант</a:t>
            </a:r>
            <a:endParaRPr lang="ru-RU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085184"/>
            <a:ext cx="1457070" cy="1487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972437"/>
            <a:ext cx="2160240" cy="1673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052736"/>
            <a:ext cx="3362325" cy="381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132" y="1050053"/>
            <a:ext cx="3333750" cy="304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363" y="600228"/>
            <a:ext cx="3151287" cy="44118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498" y="1050053"/>
            <a:ext cx="3810000" cy="3333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898" y="1507253"/>
            <a:ext cx="2895600" cy="28765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24" y="1252761"/>
            <a:ext cx="3400425" cy="34099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39" y="1456041"/>
            <a:ext cx="4764993" cy="29789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35" y="715392"/>
            <a:ext cx="5715000" cy="4181475"/>
          </a:xfrm>
          <a:prstGeom prst="rect">
            <a:avLst/>
          </a:prstGeom>
        </p:spPr>
      </p:pic>
      <p:pic>
        <p:nvPicPr>
          <p:cNvPr id="10" name="в каждом маленком ребенке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770" end="27723.9375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8193962" y="60686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1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7.28661E-7 L -0.23108 0.3310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63" y="165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08489E-6 L -0.22656 0.4184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37" y="209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08489E-6 L 0.33211 0.4920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97" y="245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93245E-8 L -0.25937 0.4080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69" y="204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1925E-7 L 0.18664 0.40643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20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28661E-7 L -0.28768 0.40458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92" y="202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61925E-7 L 0.32656 0.45871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19" y="229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73953E-6 L 0.29513 0.4557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57" y="227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9" dur="72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15050" cy="850106"/>
          </a:xfrm>
        </p:spPr>
        <p:txBody>
          <a:bodyPr/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Где «живет» звук?</a:t>
            </a:r>
          </a:p>
        </p:txBody>
      </p:sp>
      <p:pic>
        <p:nvPicPr>
          <p:cNvPr id="2" name="Pesenka-druzey-nu-pochti-pro-detskiy-sad-iz-Mf-quotPo-doroge-s-oblakamiquot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956376" y="5922565"/>
            <a:ext cx="609600" cy="609600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124744"/>
            <a:ext cx="4446013" cy="4166549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052736"/>
            <a:ext cx="3240360" cy="41849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052736"/>
            <a:ext cx="4075707" cy="41893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604" y="1412776"/>
            <a:ext cx="2857500" cy="41338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84" y="1587125"/>
            <a:ext cx="3452654" cy="364387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159" y="2079707"/>
            <a:ext cx="4341443" cy="265871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679902"/>
            <a:ext cx="5091261" cy="326126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73" y="1412776"/>
            <a:ext cx="6128877" cy="352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5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117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Пальчиковая гимнастика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/>
          <a:lstStyle/>
          <a:p>
            <a:r>
              <a:rPr lang="ru-RU" dirty="0" err="1" smtClean="0"/>
              <a:t>Жа-за-жа-за-жа</a:t>
            </a:r>
            <a:r>
              <a:rPr lang="ru-RU" dirty="0" smtClean="0"/>
              <a:t>, есть ежата у ежа.</a:t>
            </a:r>
          </a:p>
          <a:p>
            <a:r>
              <a:rPr lang="ru-RU" dirty="0" err="1" smtClean="0"/>
              <a:t>Жу-зу-жу-зу-жу</a:t>
            </a:r>
            <a:r>
              <a:rPr lang="ru-RU" dirty="0" smtClean="0"/>
              <a:t>, в гости уж пришел к ежу.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5" name="Бабулеч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100392" y="5858386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212976"/>
            <a:ext cx="3333750" cy="3333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267" y="3071833"/>
            <a:ext cx="2752725" cy="27908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061" y="4879851"/>
            <a:ext cx="1123206" cy="127637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908775"/>
            <a:ext cx="1122363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181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17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15050" cy="634082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Составь схему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752528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r>
              <a:rPr lang="ru-RU" sz="7200" dirty="0" smtClean="0"/>
              <a:t>    З  О  Н  Т  И  К</a:t>
            </a:r>
            <a:endParaRPr lang="ru-RU" sz="72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437112"/>
            <a:ext cx="963613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816" y="4452767"/>
            <a:ext cx="989312" cy="913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943" y="4461326"/>
            <a:ext cx="9382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156" y="4485139"/>
            <a:ext cx="95726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872" y="4487507"/>
            <a:ext cx="924541" cy="9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414" y="4473232"/>
            <a:ext cx="96361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472" y="1391571"/>
            <a:ext cx="2583106" cy="2337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 flipH="1">
            <a:off x="2830648" y="3789040"/>
            <a:ext cx="229184" cy="43204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663266"/>
            <a:ext cx="569443" cy="557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605" y="3579563"/>
            <a:ext cx="619494" cy="606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Cheburashka_-_My_stroili_stroili_i_nakonec_postroili_muzofon.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8172400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7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63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Шаблон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2</Template>
  <TotalTime>802</TotalTime>
  <Words>132</Words>
  <Application>Microsoft Office PowerPoint</Application>
  <PresentationFormat>Экран (4:3)</PresentationFormat>
  <Paragraphs>41</Paragraphs>
  <Slides>13</Slides>
  <Notes>0</Notes>
  <HiddenSlides>0</HiddenSlides>
  <MMClips>9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Arial</vt:lpstr>
      <vt:lpstr>Calibri</vt:lpstr>
      <vt:lpstr>Шаблон 2</vt:lpstr>
      <vt:lpstr>Дифференциация звуков  з-ж</vt:lpstr>
      <vt:lpstr>Цели:</vt:lpstr>
      <vt:lpstr>Артикуляция звуков з - ж</vt:lpstr>
      <vt:lpstr>Характеристика звука</vt:lpstr>
      <vt:lpstr>Пожужжим-позвеним</vt:lpstr>
      <vt:lpstr>ХудоЖник и муЗыкант</vt:lpstr>
      <vt:lpstr>Где «живет» звук?</vt:lpstr>
      <vt:lpstr>Пальчиковая гимнастика</vt:lpstr>
      <vt:lpstr>Составь схему</vt:lpstr>
      <vt:lpstr>Придумай предложение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Дифференциация звуков  з-ж</dc:title>
  <dc:creator>Женя</dc:creator>
  <cp:lastModifiedBy>Елена Дульцева</cp:lastModifiedBy>
  <cp:revision>65</cp:revision>
  <dcterms:created xsi:type="dcterms:W3CDTF">2014-03-15T15:54:41Z</dcterms:created>
  <dcterms:modified xsi:type="dcterms:W3CDTF">2014-04-16T10:15:14Z</dcterms:modified>
</cp:coreProperties>
</file>